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2"/>
  </p:notesMasterIdLst>
  <p:handoutMasterIdLst>
    <p:handoutMasterId r:id="rId23"/>
  </p:handoutMasterIdLst>
  <p:sldIdLst>
    <p:sldId id="1358" r:id="rId3"/>
    <p:sldId id="292" r:id="rId4"/>
    <p:sldId id="1359" r:id="rId5"/>
    <p:sldId id="1360" r:id="rId6"/>
    <p:sldId id="1361" r:id="rId7"/>
    <p:sldId id="1362" r:id="rId8"/>
    <p:sldId id="1363" r:id="rId9"/>
    <p:sldId id="296" r:id="rId10"/>
    <p:sldId id="294" r:id="rId11"/>
    <p:sldId id="297" r:id="rId12"/>
    <p:sldId id="1341" r:id="rId13"/>
    <p:sldId id="1353" r:id="rId14"/>
    <p:sldId id="1340" r:id="rId15"/>
    <p:sldId id="1347" r:id="rId16"/>
    <p:sldId id="1348" r:id="rId17"/>
    <p:sldId id="298" r:id="rId18"/>
    <p:sldId id="1349" r:id="rId19"/>
    <p:sldId id="1350" r:id="rId20"/>
    <p:sldId id="300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2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AECC1B-F4AE-420B-AB92-3CD7F315B0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Class – The Book Of Revelation (52)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FABE2-05BF-430F-9CBA-9DBA3BAD13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2/28/2021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5FCEEA-A98E-4EC8-A245-DF19E51392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Micky Galloway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4CA58-EC01-45C8-AE21-FFE66C3A63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C4CAC-22AE-4D8A-8FFC-1201B95C2381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30253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Class – The Book Of Revelation (52)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2/28/2021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Micky Galloway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60F28-F678-4743-9053-0AB49F6E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1819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5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7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76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52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50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77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2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82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20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21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14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24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3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411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5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1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9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66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83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9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0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0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7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2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6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4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3FB54-D63F-4B9B-B5B9-E8CC6438E4BD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7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460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927B-E843-462E-9476-E45B6FC0D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95" y="1905000"/>
            <a:ext cx="8533811" cy="2086725"/>
          </a:xfr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Study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Book Of Revelation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4570-74C7-4D91-8578-009947D53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648918"/>
            <a:ext cx="7696200" cy="424732"/>
          </a:xfr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February 28,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796AF-6424-41FA-BBC3-01A62FCD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085DC-C5DD-4A28-94F6-F9F029BCA1AE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98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2876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Number 666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14" y="1447800"/>
            <a:ext cx="8993172" cy="5293757"/>
          </a:xfr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600" b="1" dirty="0">
                <a:latin typeface="Arial Narrow" panose="020B0606020202030204" pitchFamily="34" charset="0"/>
              </a:rPr>
              <a:t>What is the meaning of the mystical number 666?</a:t>
            </a:r>
          </a:p>
          <a:p>
            <a:pPr>
              <a:spcBef>
                <a:spcPts val="0"/>
              </a:spcBef>
            </a:pPr>
            <a:r>
              <a:rPr lang="en-US" sz="2600" dirty="0">
                <a:latin typeface="Arial Narrow" panose="020B0606020202030204" pitchFamily="34" charset="0"/>
              </a:rPr>
              <a:t>It has been assigned </a:t>
            </a:r>
            <a:r>
              <a:rPr lang="en-US" sz="2600" b="1" dirty="0">
                <a:latin typeface="Arial Narrow" panose="020B0606020202030204" pitchFamily="34" charset="0"/>
              </a:rPr>
              <a:t>endless applications and to endless persons </a:t>
            </a:r>
            <a:r>
              <a:rPr lang="en-US" sz="2600" dirty="0">
                <a:latin typeface="Arial Narrow" panose="020B0606020202030204" pitchFamily="34" charset="0"/>
              </a:rPr>
              <a:t>… Nero Caesar, the Catholic Pope, Napoleon, Martin Luther, John Calvin, Mussolini, Hitler, Saddam Hussein, or even the numbers used in the international trade system.</a:t>
            </a:r>
          </a:p>
          <a:p>
            <a:pPr>
              <a:spcBef>
                <a:spcPts val="0"/>
              </a:spcBef>
            </a:pPr>
            <a:r>
              <a:rPr lang="en-US" sz="2600" dirty="0">
                <a:latin typeface="Arial Narrow" panose="020B0606020202030204" pitchFamily="34" charset="0"/>
              </a:rPr>
              <a:t>Note: Identifying the number 666 with any individual is a highly subjective exercise.</a:t>
            </a:r>
          </a:p>
          <a:p>
            <a:pPr lvl="1">
              <a:spcBef>
                <a:spcPts val="0"/>
              </a:spcBef>
            </a:pPr>
            <a:r>
              <a:rPr lang="en-US" sz="2600" dirty="0">
                <a:latin typeface="Arial Narrow" panose="020B0606020202030204" pitchFamily="34" charset="0"/>
              </a:rPr>
              <a:t>Ray Summers, Worthy Is The Lamb, Page 176</a:t>
            </a:r>
          </a:p>
          <a:p>
            <a:pPr lvl="1">
              <a:spcBef>
                <a:spcPts val="0"/>
              </a:spcBef>
            </a:pPr>
            <a:r>
              <a:rPr lang="en-US" sz="2600" dirty="0">
                <a:latin typeface="Arial Narrow" panose="020B0606020202030204" pitchFamily="34" charset="0"/>
              </a:rPr>
              <a:t>Robert Harkrider, </a:t>
            </a:r>
            <a:r>
              <a:rPr lang="en-US" sz="2600" i="1" dirty="0">
                <a:latin typeface="Arial Narrow" panose="020B0606020202030204" pitchFamily="34" charset="0"/>
              </a:rPr>
              <a:t>Revelation</a:t>
            </a:r>
            <a:r>
              <a:rPr lang="en-US" sz="2600" dirty="0">
                <a:latin typeface="Arial Narrow" panose="020B0606020202030204" pitchFamily="34" charset="0"/>
              </a:rPr>
              <a:t>, Truth Commentaries, Page 227</a:t>
            </a:r>
          </a:p>
          <a:p>
            <a:pPr lvl="1">
              <a:spcBef>
                <a:spcPts val="0"/>
              </a:spcBef>
            </a:pPr>
            <a:r>
              <a:rPr lang="en-US" sz="2600" dirty="0">
                <a:latin typeface="Arial Narrow" panose="020B0606020202030204" pitchFamily="34" charset="0"/>
              </a:rPr>
              <a:t>William Hendriksen, More than Conquerors, Page 182</a:t>
            </a:r>
          </a:p>
          <a:p>
            <a:pPr lvl="1">
              <a:spcBef>
                <a:spcPts val="0"/>
              </a:spcBef>
            </a:pPr>
            <a:r>
              <a:rPr lang="en-US" sz="2600" dirty="0">
                <a:latin typeface="Arial Narrow" panose="020B0606020202030204" pitchFamily="34" charset="0"/>
              </a:rPr>
              <a:t>L. David </a:t>
            </a:r>
            <a:r>
              <a:rPr lang="en-US" sz="2600" dirty="0" err="1">
                <a:latin typeface="Arial Narrow" panose="020B0606020202030204" pitchFamily="34" charset="0"/>
              </a:rPr>
              <a:t>McClister</a:t>
            </a:r>
            <a:r>
              <a:rPr lang="en-US" sz="2600" dirty="0">
                <a:latin typeface="Arial Narrow" panose="020B0606020202030204" pitchFamily="34" charset="0"/>
              </a:rPr>
              <a:t>, Overcoming With The Lamb, Florida College Lectures, 1994, Page 114</a:t>
            </a:r>
          </a:p>
          <a:p>
            <a:pPr lvl="1">
              <a:spcBef>
                <a:spcPts val="0"/>
              </a:spcBef>
            </a:pPr>
            <a:r>
              <a:rPr lang="en-US" sz="2600" dirty="0">
                <a:latin typeface="Arial Narrow" panose="020B0606020202030204" pitchFamily="34" charset="0"/>
              </a:rPr>
              <a:t>Homer Hailey, Commentary on Revelation, Pages 297-299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04B022-2A5E-4E06-A745-5436995C62A6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13</a:t>
            </a:r>
          </a:p>
        </p:txBody>
      </p:sp>
    </p:spTree>
    <p:extLst>
      <p:ext uri="{BB962C8B-B14F-4D97-AF65-F5344CB8AC3E}">
        <p14:creationId xmlns:p14="http://schemas.microsoft.com/office/powerpoint/2010/main" val="37718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2876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Number 666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8" y="1371447"/>
            <a:ext cx="9002598" cy="5262979"/>
          </a:xfr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Arial Narrow" panose="020B0606020202030204" pitchFamily="34" charset="0"/>
              </a:rPr>
              <a:t>One of the most frequently used theories is one called </a:t>
            </a:r>
            <a:r>
              <a:rPr lang="en-US" sz="2400" i="1" dirty="0">
                <a:latin typeface="Arial Narrow" panose="020B0606020202030204" pitchFamily="34" charset="0"/>
              </a:rPr>
              <a:t>gematria. </a:t>
            </a:r>
            <a:r>
              <a:rPr lang="en-US" sz="2400" dirty="0">
                <a:latin typeface="Arial Narrow" panose="020B0606020202030204" pitchFamily="34" charset="0"/>
              </a:rPr>
              <a:t>This is where letters are given a numerical value. (Cryptographic method)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 Narrow" panose="020B0606020202030204" pitchFamily="34" charset="0"/>
              </a:rPr>
              <a:t>Gematria – “The use of the letters of a word so as by means of their combined numerical value to express a name, or a witty association of ideas.” (I.S.B.E., Vol. IV, Page 2162)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 Narrow" panose="020B0606020202030204" pitchFamily="34" charset="0"/>
              </a:rPr>
              <a:t>One of the earliest church writers to apply this method of interpretation was Irenaeus (AD 120-202), who offered three suggested names for the number:</a:t>
            </a:r>
          </a:p>
          <a:p>
            <a:pPr lvl="1">
              <a:spcBef>
                <a:spcPts val="0"/>
              </a:spcBef>
            </a:pPr>
            <a:r>
              <a:rPr lang="en-US" sz="2400" dirty="0" err="1">
                <a:latin typeface="Arial Narrow" panose="020B0606020202030204" pitchFamily="34" charset="0"/>
              </a:rPr>
              <a:t>Euranthas</a:t>
            </a:r>
            <a:r>
              <a:rPr lang="en-US" sz="2400" dirty="0">
                <a:latin typeface="Arial Narrow" panose="020B0606020202030204" pitchFamily="34" charset="0"/>
              </a:rPr>
              <a:t>, which seems to have no significance;</a:t>
            </a:r>
          </a:p>
          <a:p>
            <a:pPr lvl="1">
              <a:spcBef>
                <a:spcPts val="0"/>
              </a:spcBef>
            </a:pPr>
            <a:r>
              <a:rPr lang="en-US" sz="2400" dirty="0" err="1">
                <a:latin typeface="Arial Narrow" panose="020B0606020202030204" pitchFamily="34" charset="0"/>
              </a:rPr>
              <a:t>Lateinos</a:t>
            </a:r>
            <a:r>
              <a:rPr lang="en-US" sz="2400" dirty="0">
                <a:latin typeface="Arial Narrow" panose="020B0606020202030204" pitchFamily="34" charset="0"/>
              </a:rPr>
              <a:t>, from an early king of Latium, but not of Rome for “</a:t>
            </a:r>
            <a:r>
              <a:rPr lang="en-US" sz="2400" dirty="0" err="1">
                <a:latin typeface="Arial Narrow" panose="020B0606020202030204" pitchFamily="34" charset="0"/>
              </a:rPr>
              <a:t>Latiyum</a:t>
            </a:r>
            <a:r>
              <a:rPr lang="en-US" sz="2400" dirty="0">
                <a:latin typeface="Arial Narrow" panose="020B0606020202030204" pitchFamily="34" charset="0"/>
              </a:rPr>
              <a:t> at the present bear rule”; </a:t>
            </a:r>
          </a:p>
          <a:p>
            <a:pPr lvl="1">
              <a:spcBef>
                <a:spcPts val="0"/>
              </a:spcBef>
            </a:pPr>
            <a:r>
              <a:rPr lang="en-US" sz="2400" dirty="0" err="1">
                <a:latin typeface="Arial Narrow" panose="020B0606020202030204" pitchFamily="34" charset="0"/>
              </a:rPr>
              <a:t>Teitan</a:t>
            </a:r>
            <a:r>
              <a:rPr lang="en-US" sz="2400" dirty="0">
                <a:latin typeface="Arial Narrow" panose="020B0606020202030204" pitchFamily="34" charset="0"/>
              </a:rPr>
              <a:t> or Titan, a name which caution would be given to the Antichrist who was to come. But Irenaeus urged caution in accepting any of these. (</a:t>
            </a:r>
            <a:r>
              <a:rPr lang="en-US" sz="2400" i="1" dirty="0">
                <a:latin typeface="Arial Narrow" panose="020B0606020202030204" pitchFamily="34" charset="0"/>
              </a:rPr>
              <a:t>Against Heresies, </a:t>
            </a:r>
            <a:r>
              <a:rPr lang="en-US" sz="2400" dirty="0">
                <a:latin typeface="Arial Narrow" panose="020B0606020202030204" pitchFamily="34" charset="0"/>
              </a:rPr>
              <a:t>V. 30.3.A-N-F., I. Page 559). (Quoted by Hailey, Pages 297-298)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04B022-2A5E-4E06-A745-5436995C62A6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13</a:t>
            </a:r>
          </a:p>
        </p:txBody>
      </p:sp>
    </p:spTree>
    <p:extLst>
      <p:ext uri="{BB962C8B-B14F-4D97-AF65-F5344CB8AC3E}">
        <p14:creationId xmlns:p14="http://schemas.microsoft.com/office/powerpoint/2010/main" val="1615942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2876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Number 666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43166"/>
            <a:ext cx="8610600" cy="5386090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3000" dirty="0">
                <a:latin typeface="Arial Narrow" panose="020B0606020202030204" pitchFamily="34" charset="0"/>
              </a:rPr>
              <a:t>“The general consensus among scholarly commentators is that the numbers refer to Nero Caesar. Kepler (148) says, ‘Some take the Latin word </a:t>
            </a:r>
            <a:r>
              <a:rPr lang="en-US" sz="3000" i="1" dirty="0" err="1">
                <a:latin typeface="Arial Narrow" panose="020B0606020202030204" pitchFamily="34" charset="0"/>
              </a:rPr>
              <a:t>Neron</a:t>
            </a:r>
            <a:r>
              <a:rPr lang="en-US" sz="3000" i="1" dirty="0">
                <a:latin typeface="Arial Narrow" panose="020B0606020202030204" pitchFamily="34" charset="0"/>
              </a:rPr>
              <a:t> </a:t>
            </a:r>
            <a:r>
              <a:rPr lang="en-US" sz="3000" dirty="0">
                <a:latin typeface="Arial Narrow" panose="020B0606020202030204" pitchFamily="34" charset="0"/>
              </a:rPr>
              <a:t>and apply numerical equivalents for each letter in such fashion’”</a:t>
            </a:r>
          </a:p>
          <a:p>
            <a:pPr marL="857250" lvl="2" indent="0">
              <a:spcBef>
                <a:spcPts val="1200"/>
              </a:spcBef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 – 50</a:t>
            </a:r>
          </a:p>
          <a:p>
            <a:pPr marL="857250" lvl="2" indent="0">
              <a:spcBef>
                <a:spcPts val="1200"/>
              </a:spcBef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 – 6</a:t>
            </a:r>
          </a:p>
          <a:p>
            <a:pPr marL="857250" lvl="2" indent="0">
              <a:spcBef>
                <a:spcPts val="1200"/>
              </a:spcBef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 – 500</a:t>
            </a:r>
          </a:p>
          <a:p>
            <a:pPr marL="857250" lvl="2" indent="0">
              <a:spcBef>
                <a:spcPts val="1200"/>
              </a:spcBef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 – 60</a:t>
            </a:r>
          </a:p>
          <a:p>
            <a:pPr marL="857250" lvl="2" indent="0">
              <a:spcBef>
                <a:spcPts val="1200"/>
              </a:spcBef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 – 50</a:t>
            </a:r>
            <a:endParaRPr lang="en-US" sz="2600" i="1" dirty="0">
              <a:latin typeface="Arial Narrow" panose="020B0606020202030204" pitchFamily="34" charset="0"/>
            </a:endParaRP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400" i="1" dirty="0">
                <a:latin typeface="Arial Narrow" panose="020B0606020202030204" pitchFamily="34" charset="0"/>
              </a:rPr>
              <a:t>(From Ferrell Jenkins, </a:t>
            </a:r>
            <a:r>
              <a:rPr lang="en-US" sz="2400" i="1" u="sng" dirty="0">
                <a:latin typeface="Arial Narrow" panose="020B0606020202030204" pitchFamily="34" charset="0"/>
              </a:rPr>
              <a:t>Studies in the Book of Revelation</a:t>
            </a:r>
            <a:r>
              <a:rPr lang="en-US" sz="2400" i="1" dirty="0">
                <a:latin typeface="Arial Narrow" panose="020B0606020202030204" pitchFamily="34" charset="0"/>
              </a:rPr>
              <a:t>, Page 26)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04B022-2A5E-4E06-A745-5436995C62A6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FBB5BF-CE1B-4CD1-93D0-C073FF092F57}"/>
              </a:ext>
            </a:extLst>
          </p:cNvPr>
          <p:cNvSpPr txBox="1"/>
          <p:nvPr/>
        </p:nvSpPr>
        <p:spPr>
          <a:xfrm>
            <a:off x="2819400" y="3415653"/>
            <a:ext cx="571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“The final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N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can be dropped, and the total would be 616. Others have transliterated the Greek or Latin for </a:t>
            </a:r>
            <a:r>
              <a:rPr lang="en-US" sz="2000" i="1" dirty="0" err="1">
                <a:solidFill>
                  <a:prstClr val="black"/>
                </a:solidFill>
                <a:latin typeface="Calibri"/>
              </a:rPr>
              <a:t>Neron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Caesar into Hebrew letters and come up with a total 666. By omitting the final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in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Neron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the total comes to 616. There is a slight amount of evidence for the 616 reading. 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Irenaeus,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before the end of the second century, was critical of manuscripts which had the number 616 (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Against Heresies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V, xxx.1)”</a:t>
            </a:r>
          </a:p>
        </p:txBody>
      </p:sp>
    </p:spTree>
    <p:extLst>
      <p:ext uri="{BB962C8B-B14F-4D97-AF65-F5344CB8AC3E}">
        <p14:creationId xmlns:p14="http://schemas.microsoft.com/office/powerpoint/2010/main" val="3576751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303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Number 666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41" y="1303129"/>
            <a:ext cx="8983745" cy="5478423"/>
          </a:xfr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000" dirty="0">
                <a:latin typeface="Arial Narrow" panose="020B0606020202030204" pitchFamily="34" charset="0"/>
              </a:rPr>
              <a:t>What is not generally made known is that this solution asks us to calculate a Hebrew transliteration (given a defective spelling) of the Greek form of a Latin name.</a:t>
            </a:r>
          </a:p>
          <a:p>
            <a:pPr>
              <a:spcBef>
                <a:spcPts val="1200"/>
              </a:spcBef>
            </a:pPr>
            <a:r>
              <a:rPr lang="en-US" sz="3000" dirty="0">
                <a:latin typeface="Arial Narrow" panose="020B0606020202030204" pitchFamily="34" charset="0"/>
              </a:rPr>
              <a:t>The book of Revelation was written in Greek to a predominantly Gentile audience, so why should there be a shift to Hebrew to solve this riddle?</a:t>
            </a:r>
          </a:p>
          <a:p>
            <a:pPr>
              <a:spcBef>
                <a:spcPts val="1200"/>
              </a:spcBef>
            </a:pPr>
            <a:r>
              <a:rPr lang="en-US" sz="3000" dirty="0">
                <a:latin typeface="Arial Narrow" panose="020B0606020202030204" pitchFamily="34" charset="0"/>
              </a:rPr>
              <a:t>Are all of the numbers in Revelation to be understood symbolically or literally, and is there justification to alternate between the two? 144,000 (Revelation 7, 14); 1000-year reign (Revelation 20); 3½ days (Revelation 11:9); 3½ years; 42 months; 1,260 days … (Revelation 11:3; 12:6, 14; 13:5).</a:t>
            </a:r>
            <a:endParaRPr lang="en-US" sz="3000" i="1" dirty="0">
              <a:latin typeface="Arial Narrow" panose="020B0606020202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04B022-2A5E-4E06-A745-5436995C62A6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13</a:t>
            </a:r>
          </a:p>
        </p:txBody>
      </p:sp>
    </p:spTree>
    <p:extLst>
      <p:ext uri="{BB962C8B-B14F-4D97-AF65-F5344CB8AC3E}">
        <p14:creationId xmlns:p14="http://schemas.microsoft.com/office/powerpoint/2010/main" val="2350493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14" y="1350264"/>
            <a:ext cx="9002598" cy="5262979"/>
          </a:xfr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 Narrow" panose="020B0606020202030204" pitchFamily="34" charset="0"/>
              </a:rPr>
              <a:t>1 – Unity (Deuteronomy 6:14) One Jehovah God.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 Narrow" panose="020B0606020202030204" pitchFamily="34" charset="0"/>
              </a:rPr>
              <a:t>2 – Strength (Revelation 11:3)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 Narrow" panose="020B0606020202030204" pitchFamily="34" charset="0"/>
              </a:rPr>
              <a:t>3 – Divine number (see Matthew 28:19)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 Narrow" panose="020B0606020202030204" pitchFamily="34" charset="0"/>
              </a:rPr>
              <a:t>4 – Nature, Creation, World (Revelation 7:1)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 Narrow" panose="020B0606020202030204" pitchFamily="34" charset="0"/>
              </a:rPr>
              <a:t>5 – The whole man is represented by this number example (Revelation 17:10)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 Narrow" panose="020B0606020202030204" pitchFamily="34" charset="0"/>
              </a:rPr>
              <a:t>6 – Short of 7 – failure (Revelation 13:18)</a:t>
            </a:r>
          </a:p>
          <a:p>
            <a:pPr marL="395288" indent="-395288">
              <a:spcBef>
                <a:spcPts val="0"/>
              </a:spcBef>
              <a:buNone/>
            </a:pPr>
            <a:r>
              <a:rPr lang="en-US" sz="2400" dirty="0">
                <a:latin typeface="Arial Narrow" panose="020B0606020202030204" pitchFamily="34" charset="0"/>
              </a:rPr>
              <a:t>7 – Completeness – perfection, totality, sometimes the combination </a:t>
            </a:r>
            <a:br>
              <a:rPr lang="en-US" sz="2400" dirty="0">
                <a:latin typeface="Arial Narrow" panose="020B0606020202030204" pitchFamily="34" charset="0"/>
              </a:rPr>
            </a:br>
            <a:r>
              <a:rPr lang="en-US" sz="2400" dirty="0">
                <a:latin typeface="Arial Narrow" panose="020B0606020202030204" pitchFamily="34" charset="0"/>
              </a:rPr>
              <a:t>of 3 and 4</a:t>
            </a:r>
          </a:p>
          <a:p>
            <a:pPr marL="574675" indent="-574675">
              <a:spcBef>
                <a:spcPts val="0"/>
              </a:spcBef>
              <a:buNone/>
            </a:pPr>
            <a:r>
              <a:rPr lang="en-US" sz="2400" dirty="0">
                <a:latin typeface="Arial Narrow" panose="020B0606020202030204" pitchFamily="34" charset="0"/>
              </a:rPr>
              <a:t>10 – Power – world power Number 5 multiplied twice. </a:t>
            </a:r>
            <a:br>
              <a:rPr lang="en-US" sz="2400" dirty="0">
                <a:latin typeface="Arial Narrow" panose="020B0606020202030204" pitchFamily="34" charset="0"/>
              </a:rPr>
            </a:br>
            <a:r>
              <a:rPr lang="en-US" sz="2400" dirty="0">
                <a:latin typeface="Arial Narrow" panose="020B0606020202030204" pitchFamily="34" charset="0"/>
              </a:rPr>
              <a:t>Refer to Revelation 13:1. Ten horns.</a:t>
            </a:r>
          </a:p>
          <a:p>
            <a:pPr marL="574675" indent="-574675">
              <a:spcBef>
                <a:spcPts val="0"/>
              </a:spcBef>
              <a:buNone/>
            </a:pPr>
            <a:r>
              <a:rPr lang="en-US" sz="2400" dirty="0">
                <a:latin typeface="Arial Narrow" panose="020B0606020202030204" pitchFamily="34" charset="0"/>
              </a:rPr>
              <a:t>	1000 – Multiple of 10 X 10 X10. Whole or fullness</a:t>
            </a:r>
          </a:p>
          <a:p>
            <a:pPr marL="574675" indent="-574675">
              <a:spcBef>
                <a:spcPts val="0"/>
              </a:spcBef>
              <a:buNone/>
            </a:pPr>
            <a:r>
              <a:rPr lang="en-US" sz="2400" dirty="0">
                <a:latin typeface="Arial Narrow" panose="020B0606020202030204" pitchFamily="34" charset="0"/>
              </a:rPr>
              <a:t>12 – Religious number. </a:t>
            </a:r>
          </a:p>
          <a:p>
            <a:pPr marL="574675" indent="-574675">
              <a:spcBef>
                <a:spcPts val="0"/>
              </a:spcBef>
              <a:buNone/>
            </a:pPr>
            <a:r>
              <a:rPr lang="en-US" sz="2400" dirty="0">
                <a:latin typeface="Arial Narrow" panose="020B0606020202030204" pitchFamily="34" charset="0"/>
              </a:rPr>
              <a:t>	3½ years; 42 months; 1,260 days … (Revelation 11:3; 12:6, 14; 13:5). Broken 7 – incomplete – indefinite period.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405" y="439219"/>
            <a:ext cx="8861196" cy="707886"/>
          </a:xfr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Numbers In The Book Of Revelation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1C5C13-B91F-4253-95CA-0AE7AB02C0B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13</a:t>
            </a:r>
          </a:p>
        </p:txBody>
      </p:sp>
    </p:spTree>
    <p:extLst>
      <p:ext uri="{BB962C8B-B14F-4D97-AF65-F5344CB8AC3E}">
        <p14:creationId xmlns:p14="http://schemas.microsoft.com/office/powerpoint/2010/main" val="3886082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67" y="1416253"/>
            <a:ext cx="8946037" cy="5170646"/>
          </a:xfr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300" b="1" dirty="0">
                <a:latin typeface="Arial Narrow" panose="020B0606020202030204" pitchFamily="34" charset="0"/>
              </a:rPr>
              <a:t>Proper use of Numbers and Objects in Revelation.</a:t>
            </a:r>
          </a:p>
          <a:p>
            <a:pPr>
              <a:spcBef>
                <a:spcPts val="0"/>
              </a:spcBef>
            </a:pPr>
            <a:r>
              <a:rPr lang="en-US" sz="3300" dirty="0">
                <a:latin typeface="Arial Narrow" panose="020B0606020202030204" pitchFamily="34" charset="0"/>
              </a:rPr>
              <a:t>“Understanding the symbolic meanings usually attached to numbers in this style of literature is necessary; numbers do not have real numerical value.</a:t>
            </a:r>
          </a:p>
          <a:p>
            <a:pPr>
              <a:spcBef>
                <a:spcPts val="0"/>
              </a:spcBef>
            </a:pPr>
            <a:r>
              <a:rPr lang="en-US" sz="3300" dirty="0">
                <a:latin typeface="Arial Narrow" panose="020B0606020202030204" pitchFamily="34" charset="0"/>
              </a:rPr>
              <a:t>“We must discard our mathematical ideas and seek to discover their symbolical significance.</a:t>
            </a:r>
          </a:p>
          <a:p>
            <a:pPr>
              <a:spcBef>
                <a:spcPts val="0"/>
              </a:spcBef>
            </a:pPr>
            <a:r>
              <a:rPr lang="en-US" sz="3300" dirty="0">
                <a:latin typeface="Arial Narrow" panose="020B0606020202030204" pitchFamily="34" charset="0"/>
              </a:rPr>
              <a:t>“A large part of the unscriptural dispensationalism of the day is based upon a false view of the value of numbers employed in Revelation.” (Robert Harkrider, Revelation – A Study Workbook, Page 5)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149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Number 666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1C5C13-B91F-4253-95CA-0AE7AB02C0B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13</a:t>
            </a:r>
          </a:p>
        </p:txBody>
      </p:sp>
    </p:spTree>
    <p:extLst>
      <p:ext uri="{BB962C8B-B14F-4D97-AF65-F5344CB8AC3E}">
        <p14:creationId xmlns:p14="http://schemas.microsoft.com/office/powerpoint/2010/main" val="611623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264"/>
            <a:ext cx="8229600" cy="5170646"/>
          </a:xfr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000" dirty="0">
                <a:latin typeface="Arial Narrow" panose="020B0606020202030204" pitchFamily="34" charset="0"/>
              </a:rPr>
              <a:t>The </a:t>
            </a:r>
            <a:r>
              <a:rPr lang="en-US" sz="3000" b="1" dirty="0">
                <a:latin typeface="Arial Narrow" panose="020B0606020202030204" pitchFamily="34" charset="0"/>
              </a:rPr>
              <a:t>number 666 </a:t>
            </a:r>
            <a:r>
              <a:rPr lang="en-US" sz="3000" dirty="0">
                <a:latin typeface="Arial Narrow" panose="020B0606020202030204" pitchFamily="34" charset="0"/>
              </a:rPr>
              <a:t>falls short of perfection …</a:t>
            </a:r>
          </a:p>
          <a:p>
            <a:pPr>
              <a:spcBef>
                <a:spcPts val="0"/>
              </a:spcBef>
            </a:pPr>
            <a:r>
              <a:rPr lang="en-US" sz="3000" dirty="0">
                <a:latin typeface="Arial Narrow" panose="020B0606020202030204" pitchFamily="34" charset="0"/>
              </a:rPr>
              <a:t>It means that </a:t>
            </a:r>
            <a:r>
              <a:rPr lang="en-US" sz="3000" b="1" dirty="0">
                <a:latin typeface="Arial Narrow" panose="020B0606020202030204" pitchFamily="34" charset="0"/>
              </a:rPr>
              <a:t>the combined forces of evil</a:t>
            </a:r>
            <a:r>
              <a:rPr lang="en-US" sz="3000" dirty="0">
                <a:latin typeface="Arial Narrow" panose="020B0606020202030204" pitchFamily="34" charset="0"/>
              </a:rPr>
              <a:t> – </a:t>
            </a:r>
            <a:r>
              <a:rPr lang="en-US" sz="3000" b="1" dirty="0">
                <a:latin typeface="Arial Narrow" panose="020B0606020202030204" pitchFamily="34" charset="0"/>
              </a:rPr>
              <a:t>dragon, Roman political power</a:t>
            </a:r>
            <a:r>
              <a:rPr lang="en-US" sz="3000" dirty="0">
                <a:latin typeface="Arial Narrow" panose="020B0606020202030204" pitchFamily="34" charset="0"/>
              </a:rPr>
              <a:t>, and </a:t>
            </a:r>
            <a:r>
              <a:rPr lang="en-US" sz="3000" b="1" dirty="0">
                <a:latin typeface="Arial Narrow" panose="020B0606020202030204" pitchFamily="34" charset="0"/>
              </a:rPr>
              <a:t>false religion</a:t>
            </a:r>
            <a:r>
              <a:rPr lang="en-US" sz="3000" dirty="0">
                <a:latin typeface="Arial Narrow" panose="020B0606020202030204" pitchFamily="34" charset="0"/>
              </a:rPr>
              <a:t> – equal the number of “</a:t>
            </a:r>
            <a:r>
              <a:rPr lang="en-US" sz="3000" b="1" u="sng" dirty="0">
                <a:latin typeface="Arial Narrow" panose="020B0606020202030204" pitchFamily="34" charset="0"/>
              </a:rPr>
              <a:t>man</a:t>
            </a:r>
            <a:r>
              <a:rPr lang="en-US" sz="3000" dirty="0">
                <a:latin typeface="Arial Narrow" panose="020B0606020202030204" pitchFamily="34" charset="0"/>
              </a:rPr>
              <a:t>”</a:t>
            </a:r>
            <a:r>
              <a:rPr lang="en-US" sz="3000" b="1" dirty="0">
                <a:latin typeface="Arial Narrow" panose="020B0606020202030204" pitchFamily="34" charset="0"/>
              </a:rPr>
              <a:t> </a:t>
            </a:r>
            <a:r>
              <a:rPr lang="en-US" sz="3000" dirty="0">
                <a:latin typeface="Arial Narrow" panose="020B0606020202030204" pitchFamily="34" charset="0"/>
              </a:rPr>
              <a:t>and “</a:t>
            </a:r>
            <a:r>
              <a:rPr lang="en-US" sz="3000" b="1" u="sng" dirty="0">
                <a:latin typeface="Arial Narrow" panose="020B0606020202030204" pitchFamily="34" charset="0"/>
              </a:rPr>
              <a:t>the beast</a:t>
            </a:r>
            <a:r>
              <a:rPr lang="en-US" sz="3000" dirty="0">
                <a:latin typeface="Arial Narrow" panose="020B0606020202030204" pitchFamily="34" charset="0"/>
              </a:rPr>
              <a:t>”</a:t>
            </a:r>
          </a:p>
          <a:p>
            <a:pPr>
              <a:spcBef>
                <a:spcPts val="0"/>
              </a:spcBef>
            </a:pPr>
            <a:r>
              <a:rPr lang="en-US" sz="3000" dirty="0">
                <a:latin typeface="Arial Narrow" panose="020B0606020202030204" pitchFamily="34" charset="0"/>
              </a:rPr>
              <a:t>Evil to the highest degree – will not win!</a:t>
            </a:r>
          </a:p>
          <a:p>
            <a:pPr>
              <a:spcBef>
                <a:spcPts val="0"/>
              </a:spcBef>
            </a:pPr>
            <a:r>
              <a:rPr lang="en-US" sz="3000" dirty="0">
                <a:latin typeface="Arial Narrow" panose="020B0606020202030204" pitchFamily="34" charset="0"/>
              </a:rPr>
              <a:t>All who trust in man are destined to lose!</a:t>
            </a:r>
          </a:p>
          <a:p>
            <a:pPr>
              <a:spcBef>
                <a:spcPts val="0"/>
              </a:spcBef>
            </a:pPr>
            <a:r>
              <a:rPr lang="en-US" sz="3000" dirty="0">
                <a:latin typeface="Arial Narrow" panose="020B0606020202030204" pitchFamily="34" charset="0"/>
              </a:rPr>
              <a:t>The</a:t>
            </a:r>
            <a:r>
              <a:rPr lang="en-US" sz="3000" b="1" dirty="0">
                <a:latin typeface="Arial Narrow" panose="020B0606020202030204" pitchFamily="34" charset="0"/>
              </a:rPr>
              <a:t> fundamental difference</a:t>
            </a:r>
            <a:r>
              <a:rPr lang="en-US" sz="3000" dirty="0">
                <a:latin typeface="Arial Narrow" panose="020B0606020202030204" pitchFamily="34" charset="0"/>
              </a:rPr>
              <a:t> between the lost and saved is the one in whom one places his </a:t>
            </a:r>
            <a:r>
              <a:rPr lang="en-US" sz="3000" b="1" dirty="0">
                <a:latin typeface="Arial Narrow" panose="020B0606020202030204" pitchFamily="34" charset="0"/>
              </a:rPr>
              <a:t>trust – God or man</a:t>
            </a:r>
            <a:r>
              <a:rPr lang="en-US" sz="3000" dirty="0">
                <a:latin typeface="Arial Narrow" panose="020B0606020202030204" pitchFamily="34" charset="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sz="3000" dirty="0">
                <a:latin typeface="Arial Narrow" panose="020B0606020202030204" pitchFamily="34" charset="0"/>
              </a:rPr>
              <a:t>This was true at this time – and it remains true in our time!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149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Number 666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1C5C13-B91F-4253-95CA-0AE7AB02C0B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13</a:t>
            </a:r>
          </a:p>
        </p:txBody>
      </p:sp>
    </p:spTree>
    <p:extLst>
      <p:ext uri="{BB962C8B-B14F-4D97-AF65-F5344CB8AC3E}">
        <p14:creationId xmlns:p14="http://schemas.microsoft.com/office/powerpoint/2010/main" val="106643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79" y="1218286"/>
            <a:ext cx="8756714" cy="5539978"/>
          </a:xfr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u="sng" dirty="0">
                <a:latin typeface="Arial Narrow" panose="020B0606020202030204" pitchFamily="34" charset="0"/>
              </a:rPr>
              <a:t>Read the Text!</a:t>
            </a:r>
          </a:p>
          <a:p>
            <a:r>
              <a:rPr lang="en-US" sz="3000" dirty="0">
                <a:latin typeface="Arial Narrow" panose="020B0606020202030204" pitchFamily="34" charset="0"/>
              </a:rPr>
              <a:t>Revelation 13:18, </a:t>
            </a:r>
            <a:r>
              <a:rPr lang="en-US" sz="3000" i="1" dirty="0">
                <a:latin typeface="Arial Narrow" panose="020B0606020202030204" pitchFamily="34" charset="0"/>
              </a:rPr>
              <a:t>“Here is wisdom. He that hath understanding, let him </a:t>
            </a:r>
            <a:r>
              <a:rPr lang="en-US" sz="3000" i="1" u="sng" dirty="0">
                <a:latin typeface="Arial Narrow" panose="020B0606020202030204" pitchFamily="34" charset="0"/>
              </a:rPr>
              <a:t>count</a:t>
            </a:r>
            <a:r>
              <a:rPr lang="en-US" sz="3000" i="1" dirty="0">
                <a:latin typeface="Arial Narrow" panose="020B0606020202030204" pitchFamily="34" charset="0"/>
              </a:rPr>
              <a:t> the number of the beast; for it is the number of </a:t>
            </a:r>
            <a:r>
              <a:rPr lang="en-US" sz="3600" b="1" i="1" dirty="0">
                <a:latin typeface="Arial Narrow" panose="020B0606020202030204" pitchFamily="34" charset="0"/>
              </a:rPr>
              <a:t>a man</a:t>
            </a:r>
            <a:r>
              <a:rPr lang="en-US" sz="3000" i="1" dirty="0">
                <a:latin typeface="Arial Narrow" panose="020B0606020202030204" pitchFamily="34" charset="0"/>
              </a:rPr>
              <a:t>: and his number is Six hundred and sixty and six.” </a:t>
            </a:r>
          </a:p>
          <a:p>
            <a:r>
              <a:rPr lang="en-US" sz="3000" i="1" dirty="0">
                <a:latin typeface="Arial Narrow" panose="020B0606020202030204" pitchFamily="34" charset="0"/>
              </a:rPr>
              <a:t>“</a:t>
            </a:r>
            <a:r>
              <a:rPr lang="en-US" sz="3000" i="1" dirty="0" err="1">
                <a:latin typeface="Arial Narrow" panose="020B0606020202030204" pitchFamily="34" charset="0"/>
              </a:rPr>
              <a:t>psephizo</a:t>
            </a:r>
            <a:r>
              <a:rPr lang="en-US" sz="3000" i="1" dirty="0">
                <a:latin typeface="Arial Narrow" panose="020B0606020202030204" pitchFamily="34" charset="0"/>
              </a:rPr>
              <a:t> (5585); from </a:t>
            </a:r>
            <a:r>
              <a:rPr lang="en-US" sz="3000" i="1" dirty="0" err="1">
                <a:latin typeface="Arial Narrow" panose="020B0606020202030204" pitchFamily="34" charset="0"/>
              </a:rPr>
              <a:t>psephos</a:t>
            </a:r>
            <a:r>
              <a:rPr lang="en-US" sz="3000" i="1" dirty="0">
                <a:latin typeface="Arial Narrow" panose="020B0606020202030204" pitchFamily="34" charset="0"/>
              </a:rPr>
              <a:t> (5586), a small stone or pebble used particularly by the Greeks and Egyptians in their calculations. To reckon, compute, calculate, </a:t>
            </a:r>
            <a:r>
              <a:rPr lang="en-US" sz="3000" b="1" i="1" dirty="0">
                <a:latin typeface="Arial Narrow" panose="020B0606020202030204" pitchFamily="34" charset="0"/>
              </a:rPr>
              <a:t>figure out </a:t>
            </a:r>
            <a:r>
              <a:rPr lang="en-US" sz="3000" i="1" dirty="0">
                <a:latin typeface="Arial Narrow" panose="020B0606020202030204" pitchFamily="34" charset="0"/>
              </a:rPr>
              <a:t>(Luke 14:28; Rev 13:18). In the classics also in the mid. meaning to give one’s vote, vote for, decree.” </a:t>
            </a:r>
            <a:r>
              <a:rPr lang="en-US" sz="2400" i="1" dirty="0">
                <a:latin typeface="Arial Narrow" panose="020B0606020202030204" pitchFamily="34" charset="0"/>
              </a:rPr>
              <a:t>(from The Complete Word Study Dictionary)</a:t>
            </a:r>
            <a:endParaRPr lang="en-US" sz="3000" i="1" dirty="0">
              <a:latin typeface="Arial Narrow" panose="020B0606020202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8178" y="441715"/>
            <a:ext cx="8756715" cy="646331"/>
          </a:xfr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Here Is Wisdom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…”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(cf. Matthew 6:24; 12:30)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1C5C13-B91F-4253-95CA-0AE7AB02C0B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13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661BC0-4646-443A-BB9A-1CB83E455857}"/>
              </a:ext>
            </a:extLst>
          </p:cNvPr>
          <p:cNvCxnSpPr>
            <a:cxnSpLocks/>
          </p:cNvCxnSpPr>
          <p:nvPr/>
        </p:nvCxnSpPr>
        <p:spPr>
          <a:xfrm flipH="1">
            <a:off x="1404589" y="2780284"/>
            <a:ext cx="2788763" cy="1197825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66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78" y="1190005"/>
            <a:ext cx="8756714" cy="5576911"/>
          </a:xfr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u="sng" dirty="0">
                <a:latin typeface="Arial Narrow" panose="020B0606020202030204" pitchFamily="34" charset="0"/>
              </a:rPr>
              <a:t>Read the Text</a:t>
            </a:r>
            <a:r>
              <a:rPr lang="en-US" sz="3600" b="1" dirty="0">
                <a:latin typeface="Arial Narrow" panose="020B0606020202030204" pitchFamily="34" charset="0"/>
              </a:rPr>
              <a:t>!</a:t>
            </a:r>
          </a:p>
          <a:p>
            <a:r>
              <a:rPr lang="en-US" sz="3000" dirty="0">
                <a:latin typeface="Arial Narrow" panose="020B0606020202030204" pitchFamily="34" charset="0"/>
              </a:rPr>
              <a:t>Revelation 13:18, </a:t>
            </a:r>
            <a:r>
              <a:rPr lang="en-US" sz="3000" i="1" dirty="0">
                <a:latin typeface="Arial Narrow" panose="020B0606020202030204" pitchFamily="34" charset="0"/>
              </a:rPr>
              <a:t>“Here is wisdom. He that hath understanding, let him count the number of the beast; for it is the number of </a:t>
            </a:r>
            <a:r>
              <a:rPr lang="en-US" sz="3600" b="1" i="1" dirty="0">
                <a:latin typeface="Arial Narrow" panose="020B0606020202030204" pitchFamily="34" charset="0"/>
              </a:rPr>
              <a:t>a man</a:t>
            </a:r>
            <a:r>
              <a:rPr lang="en-US" sz="3000" i="1" dirty="0">
                <a:latin typeface="Arial Narrow" panose="020B0606020202030204" pitchFamily="34" charset="0"/>
              </a:rPr>
              <a:t>: and his number is Six hundred and sixty and six.”</a:t>
            </a:r>
          </a:p>
          <a:p>
            <a:pPr marL="0" indent="0">
              <a:buNone/>
            </a:pPr>
            <a:r>
              <a:rPr lang="en-US" sz="3600" b="1" u="sng" dirty="0">
                <a:latin typeface="Arial Narrow" panose="020B0606020202030204" pitchFamily="34" charset="0"/>
              </a:rPr>
              <a:t>Read the next verse</a:t>
            </a:r>
            <a:r>
              <a:rPr lang="en-US" sz="3600" b="1" dirty="0">
                <a:latin typeface="Arial Narrow" panose="020B0606020202030204" pitchFamily="34" charset="0"/>
              </a:rPr>
              <a:t> …</a:t>
            </a:r>
          </a:p>
          <a:p>
            <a:r>
              <a:rPr lang="en-US" sz="3000" dirty="0">
                <a:latin typeface="Arial Narrow" panose="020B0606020202030204" pitchFamily="34" charset="0"/>
              </a:rPr>
              <a:t>Revelation 14:1, </a:t>
            </a:r>
            <a:r>
              <a:rPr lang="en-US" sz="3000" i="1" dirty="0">
                <a:latin typeface="Arial Narrow" panose="020B0606020202030204" pitchFamily="34" charset="0"/>
              </a:rPr>
              <a:t>“</a:t>
            </a:r>
            <a:r>
              <a:rPr lang="en-US" sz="3000" b="1" i="1" u="sng" dirty="0">
                <a:latin typeface="Arial Narrow" panose="020B0606020202030204" pitchFamily="34" charset="0"/>
              </a:rPr>
              <a:t>And I saw</a:t>
            </a:r>
            <a:r>
              <a:rPr lang="en-US" sz="3000" i="1" dirty="0">
                <a:latin typeface="Arial Narrow" panose="020B0606020202030204" pitchFamily="34" charset="0"/>
              </a:rPr>
              <a:t>, and behold, </a:t>
            </a:r>
            <a:r>
              <a:rPr lang="en-US" sz="3600" b="1" i="1" dirty="0">
                <a:latin typeface="Arial Narrow" panose="020B0606020202030204" pitchFamily="34" charset="0"/>
              </a:rPr>
              <a:t>the Lamb </a:t>
            </a:r>
            <a:r>
              <a:rPr lang="en-US" sz="3000" i="1" dirty="0">
                <a:latin typeface="Arial Narrow" panose="020B0606020202030204" pitchFamily="34" charset="0"/>
              </a:rPr>
              <a:t>standing on the mount Zion, and with him a hundred and forty and four thousand, having </a:t>
            </a:r>
            <a:r>
              <a:rPr lang="en-US" sz="3600" b="1" i="1" dirty="0">
                <a:latin typeface="Arial Narrow" panose="020B0606020202030204" pitchFamily="34" charset="0"/>
              </a:rPr>
              <a:t>His name</a:t>
            </a:r>
            <a:r>
              <a:rPr lang="en-US" sz="3000" i="1" dirty="0">
                <a:latin typeface="Arial Narrow" panose="020B0606020202030204" pitchFamily="34" charset="0"/>
              </a:rPr>
              <a:t>, and the name of </a:t>
            </a:r>
            <a:r>
              <a:rPr lang="en-US" sz="3600" b="1" i="1" dirty="0">
                <a:latin typeface="Arial Narrow" panose="020B0606020202030204" pitchFamily="34" charset="0"/>
              </a:rPr>
              <a:t>His Father</a:t>
            </a:r>
            <a:r>
              <a:rPr lang="en-US" sz="3000" i="1" dirty="0">
                <a:latin typeface="Arial Narrow" panose="020B0606020202030204" pitchFamily="34" charset="0"/>
              </a:rPr>
              <a:t>, written on their foreheads.”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1C5C13-B91F-4253-95CA-0AE7AB02C0B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13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F6963D-9A36-4E3E-8CA7-00724424E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78" y="441715"/>
            <a:ext cx="8756715" cy="646331"/>
          </a:xfr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Here Is Wisdom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…”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(cf. Matthew 6:24; 12:30)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03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72 dpi JPEG\20 Three beasts and 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8D0E4A-905E-4FDA-8C71-6D0BE7D93A97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13</a:t>
            </a:r>
          </a:p>
        </p:txBody>
      </p:sp>
    </p:spTree>
    <p:extLst>
      <p:ext uri="{BB962C8B-B14F-4D97-AF65-F5344CB8AC3E}">
        <p14:creationId xmlns:p14="http://schemas.microsoft.com/office/powerpoint/2010/main" val="63698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76"/>
            <a:ext cx="8229600" cy="769441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13:16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31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61170" y="1809944"/>
            <a:ext cx="5410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And he causeth all, the small and the great, and the rich and the poor, and the free and the bond, that there be given them a </a:t>
            </a:r>
            <a:r>
              <a:rPr lang="en-US" sz="3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mark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on their </a:t>
            </a:r>
            <a:r>
              <a:rPr lang="en-US" sz="3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right hand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, or upon their </a:t>
            </a:r>
            <a:r>
              <a:rPr lang="en-US" sz="3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forehead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3EEECC-8F41-48AD-8DBA-1A4BCD52801C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13</a:t>
            </a:r>
          </a:p>
        </p:txBody>
      </p:sp>
    </p:spTree>
    <p:extLst>
      <p:ext uri="{BB962C8B-B14F-4D97-AF65-F5344CB8AC3E}">
        <p14:creationId xmlns:p14="http://schemas.microsoft.com/office/powerpoint/2010/main" val="67929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31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18589" y="2057400"/>
            <a:ext cx="541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that no man should be able to buy or to sell, save he that hath the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(even) the name of the beast or the number of his name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37222"/>
            <a:ext cx="8229600" cy="769441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13:17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DE9089-E35C-4A3D-9098-C1668B03CBCE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13</a:t>
            </a:r>
          </a:p>
        </p:txBody>
      </p:sp>
    </p:spTree>
    <p:extLst>
      <p:ext uri="{BB962C8B-B14F-4D97-AF65-F5344CB8AC3E}">
        <p14:creationId xmlns:p14="http://schemas.microsoft.com/office/powerpoint/2010/main" val="323708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303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Mark Of The Beast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973"/>
            <a:ext cx="8229600" cy="5539978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i="1" dirty="0">
                <a:latin typeface="Arial Narrow" panose="020B0606020202030204" pitchFamily="34" charset="0"/>
              </a:rPr>
              <a:t>“Robert Mounce states that ‘</a:t>
            </a:r>
            <a:r>
              <a:rPr lang="en-US" b="1" i="1" dirty="0">
                <a:latin typeface="Arial Narrow" panose="020B0606020202030204" pitchFamily="34" charset="0"/>
              </a:rPr>
              <a:t>religious tattooing </a:t>
            </a:r>
            <a:r>
              <a:rPr lang="en-US" sz="2800" i="1" dirty="0">
                <a:latin typeface="Arial Narrow" panose="020B0606020202030204" pitchFamily="34" charset="0"/>
              </a:rPr>
              <a:t>was widespread in the ancient world, and devotees of a particular god were often branded to indicate their loyal devotion … Others take the passage as an apocalyptic description of </a:t>
            </a:r>
            <a:r>
              <a:rPr lang="en-US" b="1" i="1" dirty="0">
                <a:latin typeface="Arial Narrow" panose="020B0606020202030204" pitchFamily="34" charset="0"/>
              </a:rPr>
              <a:t>certificates</a:t>
            </a:r>
            <a:r>
              <a:rPr lang="en-US" sz="2800" b="1" i="1" dirty="0">
                <a:latin typeface="Arial Narrow" panose="020B0606020202030204" pitchFamily="34" charset="0"/>
              </a:rPr>
              <a:t> </a:t>
            </a:r>
            <a:r>
              <a:rPr lang="en-US" sz="2800" i="1" dirty="0">
                <a:latin typeface="Arial Narrow" panose="020B0606020202030204" pitchFamily="34" charset="0"/>
              </a:rPr>
              <a:t>issued to those who had fulfilled the ceremonial obligations of emperor worship’”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br>
              <a:rPr lang="en-US" sz="2800" dirty="0">
                <a:latin typeface="Arial Narrow" panose="020B0606020202030204" pitchFamily="34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(</a:t>
            </a:r>
            <a:r>
              <a:rPr lang="en-US" sz="2400" dirty="0">
                <a:latin typeface="Arial Narrow" panose="020B0606020202030204" pitchFamily="34" charset="0"/>
              </a:rPr>
              <a:t>Robert Harkrider, </a:t>
            </a:r>
            <a:r>
              <a:rPr lang="en-US" sz="2400" i="1" dirty="0">
                <a:latin typeface="Arial Narrow" panose="020B0606020202030204" pitchFamily="34" charset="0"/>
              </a:rPr>
              <a:t>Revelation</a:t>
            </a:r>
            <a:r>
              <a:rPr lang="en-US" sz="2400" dirty="0">
                <a:latin typeface="Arial Narrow" panose="020B0606020202030204" pitchFamily="34" charset="0"/>
              </a:rPr>
              <a:t>, Truth Commentaries, Page 226)</a:t>
            </a:r>
          </a:p>
          <a:p>
            <a:pPr>
              <a:spcBef>
                <a:spcPts val="1200"/>
              </a:spcBef>
            </a:pPr>
            <a:r>
              <a:rPr lang="en-US" sz="2800" i="1" dirty="0">
                <a:latin typeface="Arial Narrow" panose="020B0606020202030204" pitchFamily="34" charset="0"/>
              </a:rPr>
              <a:t>Slaves and members of the Attis-Cybele cult were sometimes </a:t>
            </a:r>
            <a:r>
              <a:rPr lang="en-US" b="1" i="1" dirty="0">
                <a:latin typeface="Arial Narrow" panose="020B0606020202030204" pitchFamily="34" charset="0"/>
              </a:rPr>
              <a:t>tattooed,</a:t>
            </a:r>
            <a:r>
              <a:rPr lang="en-US" sz="2800" i="1" dirty="0">
                <a:latin typeface="Arial Narrow" panose="020B0606020202030204" pitchFamily="34" charset="0"/>
              </a:rPr>
              <a:t> and it has been conjectured that people in Ephesus were given an </a:t>
            </a:r>
            <a:r>
              <a:rPr lang="en-US" b="1" i="1" dirty="0">
                <a:latin typeface="Arial Narrow" panose="020B0606020202030204" pitchFamily="34" charset="0"/>
              </a:rPr>
              <a:t>ink mark </a:t>
            </a:r>
            <a:r>
              <a:rPr lang="en-US" sz="2800" i="1" dirty="0">
                <a:latin typeface="Arial Narrow" panose="020B0606020202030204" pitchFamily="34" charset="0"/>
              </a:rPr>
              <a:t>on the wrist or forehead that allowed them access to the market.</a:t>
            </a:r>
            <a:br>
              <a:rPr lang="en-US" sz="2800" dirty="0">
                <a:latin typeface="Arial Narrow" panose="020B0606020202030204" pitchFamily="34" charset="0"/>
              </a:rPr>
            </a:br>
            <a:r>
              <a:rPr lang="en-US" sz="2000" dirty="0">
                <a:latin typeface="Arial Narrow" panose="020B0606020202030204" pitchFamily="34" charset="0"/>
              </a:rPr>
              <a:t>(Edwin Judge, </a:t>
            </a:r>
            <a:r>
              <a:rPr lang="en-US" sz="2000" i="1" dirty="0">
                <a:latin typeface="Arial Narrow" panose="020B0606020202030204" pitchFamily="34" charset="0"/>
              </a:rPr>
              <a:t>The Mark Of The Beast</a:t>
            </a:r>
            <a:r>
              <a:rPr lang="en-US" sz="2000" dirty="0">
                <a:latin typeface="Arial Narrow" panose="020B0606020202030204" pitchFamily="34" charset="0"/>
              </a:rPr>
              <a:t>, Revelation 13:16, Page 159)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0BE14F-87DC-4FDF-A529-1F350C95A61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13</a:t>
            </a:r>
          </a:p>
        </p:txBody>
      </p:sp>
    </p:spTree>
    <p:extLst>
      <p:ext uri="{BB962C8B-B14F-4D97-AF65-F5344CB8AC3E}">
        <p14:creationId xmlns:p14="http://schemas.microsoft.com/office/powerpoint/2010/main" val="398926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303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Mark Of The Beast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95" y="1295400"/>
            <a:ext cx="8927183" cy="5355312"/>
          </a:xfr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000" i="1" dirty="0">
                <a:latin typeface="Arial Narrow" panose="020B0606020202030204" pitchFamily="34" charset="0"/>
              </a:rPr>
              <a:t>“In one such document the person requests certification that they had sacrificed to the gods and tasted sacred things. The </a:t>
            </a:r>
            <a:r>
              <a:rPr lang="en-US" sz="3000" b="1" i="1" dirty="0">
                <a:latin typeface="Arial Narrow" panose="020B0606020202030204" pitchFamily="34" charset="0"/>
              </a:rPr>
              <a:t>certificate</a:t>
            </a:r>
            <a:r>
              <a:rPr lang="en-US" sz="3000" i="1" dirty="0">
                <a:latin typeface="Arial Narrow" panose="020B0606020202030204" pitchFamily="34" charset="0"/>
              </a:rPr>
              <a:t> itself reads: ‘We, the representatives of the Emperor, </a:t>
            </a:r>
            <a:r>
              <a:rPr lang="en-US" sz="3000" i="1" dirty="0" err="1">
                <a:latin typeface="Arial Narrow" panose="020B0606020202030204" pitchFamily="34" charset="0"/>
              </a:rPr>
              <a:t>Serenos</a:t>
            </a:r>
            <a:r>
              <a:rPr lang="en-US" sz="3000" i="1" dirty="0">
                <a:latin typeface="Arial Narrow" panose="020B0606020202030204" pitchFamily="34" charset="0"/>
              </a:rPr>
              <a:t> and </a:t>
            </a:r>
            <a:r>
              <a:rPr lang="en-US" sz="3000" i="1" dirty="0" err="1">
                <a:latin typeface="Arial Narrow" panose="020B0606020202030204" pitchFamily="34" charset="0"/>
              </a:rPr>
              <a:t>Hermas</a:t>
            </a:r>
            <a:r>
              <a:rPr lang="en-US" sz="3000" i="1" dirty="0">
                <a:latin typeface="Arial Narrow" panose="020B0606020202030204" pitchFamily="34" charset="0"/>
              </a:rPr>
              <a:t>, have seen you sacrificing’”</a:t>
            </a:r>
            <a:r>
              <a:rPr lang="en-US" sz="2400" dirty="0">
                <a:latin typeface="Arial Narrow" panose="020B0606020202030204" pitchFamily="34" charset="0"/>
              </a:rPr>
              <a:t> (Barclay, </a:t>
            </a:r>
            <a:r>
              <a:rPr lang="en-US" sz="2400" u="sng" dirty="0">
                <a:latin typeface="Arial Narrow" panose="020B0606020202030204" pitchFamily="34" charset="0"/>
              </a:rPr>
              <a:t>Letters</a:t>
            </a:r>
            <a:r>
              <a:rPr lang="en-US" sz="2400" dirty="0">
                <a:latin typeface="Arial Narrow" panose="020B0606020202030204" pitchFamily="34" charset="0"/>
              </a:rPr>
              <a:t>, 29-30, quoted by Ferrell Jenkins, </a:t>
            </a:r>
            <a:r>
              <a:rPr lang="en-US" sz="2400" u="sng" dirty="0">
                <a:latin typeface="Arial Narrow" panose="020B0606020202030204" pitchFamily="34" charset="0"/>
              </a:rPr>
              <a:t>Studies in the Book of Revelation</a:t>
            </a:r>
            <a:r>
              <a:rPr lang="en-US" sz="2400" dirty="0">
                <a:latin typeface="Arial Narrow" panose="020B0606020202030204" pitchFamily="34" charset="0"/>
              </a:rPr>
              <a:t>, Pages 27-28).</a:t>
            </a:r>
          </a:p>
          <a:p>
            <a:pPr>
              <a:spcBef>
                <a:spcPts val="0"/>
              </a:spcBef>
            </a:pPr>
            <a:r>
              <a:rPr lang="en-US" sz="3000" i="1" dirty="0">
                <a:latin typeface="Arial Narrow" panose="020B0606020202030204" pitchFamily="34" charset="0"/>
              </a:rPr>
              <a:t>Others suggest this was </a:t>
            </a:r>
            <a:r>
              <a:rPr lang="en-US" sz="3000" b="1" i="1" dirty="0">
                <a:latin typeface="Arial Narrow" panose="020B0606020202030204" pitchFamily="34" charset="0"/>
              </a:rPr>
              <a:t>coinage</a:t>
            </a:r>
            <a:r>
              <a:rPr lang="en-US" sz="3000" i="1" dirty="0">
                <a:latin typeface="Arial Narrow" panose="020B0606020202030204" pitchFamily="34" charset="0"/>
              </a:rPr>
              <a:t>, which bore the emperor’s likeness long with divine titles. (Caird, Page 173)</a:t>
            </a:r>
          </a:p>
          <a:p>
            <a:pPr>
              <a:spcBef>
                <a:spcPts val="0"/>
              </a:spcBef>
            </a:pPr>
            <a:r>
              <a:rPr lang="en-US" sz="3000" i="1" dirty="0">
                <a:latin typeface="Arial Narrow" panose="020B0606020202030204" pitchFamily="34" charset="0"/>
              </a:rPr>
              <a:t>Under Augustus people who received government grain, received a </a:t>
            </a:r>
            <a:r>
              <a:rPr lang="en-US" sz="3000" b="1" i="1" dirty="0">
                <a:latin typeface="Arial Narrow" panose="020B0606020202030204" pitchFamily="34" charset="0"/>
              </a:rPr>
              <a:t>small tile</a:t>
            </a:r>
            <a:r>
              <a:rPr lang="en-US" sz="3000" i="1" dirty="0">
                <a:latin typeface="Arial Narrow" panose="020B0606020202030204" pitchFamily="34" charset="0"/>
              </a:rPr>
              <a:t> (engraved?) which would grant them access to the granary.</a:t>
            </a:r>
            <a:r>
              <a:rPr lang="en-US" sz="2400" dirty="0">
                <a:latin typeface="Arial Narrow" panose="020B0606020202030204" pitchFamily="34" charset="0"/>
              </a:rPr>
              <a:t> (Edwin Judge, </a:t>
            </a:r>
            <a:r>
              <a:rPr lang="en-US" sz="2400" u="sng" dirty="0">
                <a:latin typeface="Arial Narrow" panose="020B0606020202030204" pitchFamily="34" charset="0"/>
              </a:rPr>
              <a:t>The Mark Of The Beast</a:t>
            </a:r>
            <a:r>
              <a:rPr lang="en-US" sz="2400" dirty="0">
                <a:latin typeface="Arial Narrow" panose="020B0606020202030204" pitchFamily="34" charset="0"/>
              </a:rPr>
              <a:t>, Revelation 13:16, Page 159)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0BE14F-87DC-4FDF-A529-1F350C95A61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13</a:t>
            </a:r>
          </a:p>
        </p:txBody>
      </p:sp>
    </p:spTree>
    <p:extLst>
      <p:ext uri="{BB962C8B-B14F-4D97-AF65-F5344CB8AC3E}">
        <p14:creationId xmlns:p14="http://schemas.microsoft.com/office/powerpoint/2010/main" val="805780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303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Mark Of The Beast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48" y="1295400"/>
            <a:ext cx="8898904" cy="5509200"/>
          </a:xfr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i="1" dirty="0">
                <a:latin typeface="Arial Narrow" panose="020B0606020202030204" pitchFamily="34" charset="0"/>
              </a:rPr>
              <a:t>Was this a physical mark?</a:t>
            </a:r>
          </a:p>
          <a:p>
            <a:pPr>
              <a:spcBef>
                <a:spcPts val="0"/>
              </a:spcBef>
            </a:pPr>
            <a:r>
              <a:rPr lang="en-US" i="1" dirty="0">
                <a:latin typeface="Arial Narrow" panose="020B0606020202030204" pitchFamily="34" charset="0"/>
              </a:rPr>
              <a:t>Remember, God has a </a:t>
            </a:r>
            <a:r>
              <a:rPr lang="en-US" sz="3800" b="1" i="1" dirty="0">
                <a:latin typeface="Arial Narrow" panose="020B0606020202030204" pitchFamily="34" charset="0"/>
              </a:rPr>
              <a:t>seal</a:t>
            </a:r>
            <a:r>
              <a:rPr lang="en-US" i="1" dirty="0">
                <a:latin typeface="Arial Narrow" panose="020B0606020202030204" pitchFamily="34" charset="0"/>
              </a:rPr>
              <a:t> (mark) upon those who belong to Him.</a:t>
            </a:r>
            <a:r>
              <a:rPr lang="en-US" dirty="0">
                <a:latin typeface="Arial Narrow" panose="020B0606020202030204" pitchFamily="34" charset="0"/>
              </a:rPr>
              <a:t> (Revelation 7:3-4; 9:4; 14:1; 22:4).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2 Timothy 2:19, </a:t>
            </a:r>
            <a:r>
              <a:rPr lang="en-US" i="1" dirty="0">
                <a:latin typeface="Arial Narrow" panose="020B0606020202030204" pitchFamily="34" charset="0"/>
              </a:rPr>
              <a:t>“Howbeit the firm foundation of God standeth, having this </a:t>
            </a:r>
            <a:r>
              <a:rPr lang="en-US" sz="3800" b="1" i="1" dirty="0">
                <a:latin typeface="Arial Narrow" panose="020B0606020202030204" pitchFamily="34" charset="0"/>
              </a:rPr>
              <a:t>seal</a:t>
            </a:r>
            <a:r>
              <a:rPr lang="en-US" i="1" dirty="0">
                <a:latin typeface="Arial Narrow" panose="020B0606020202030204" pitchFamily="34" charset="0"/>
              </a:rPr>
              <a:t>, The Lord knoweth them that are his: and, Let every one that nameth the name of the Lord depart from unrighteousness.”</a:t>
            </a:r>
          </a:p>
          <a:p>
            <a:pPr>
              <a:spcBef>
                <a:spcPts val="0"/>
              </a:spcBef>
            </a:pPr>
            <a:r>
              <a:rPr lang="en-US" i="1" dirty="0">
                <a:latin typeface="Arial Narrow" panose="020B0606020202030204" pitchFamily="34" charset="0"/>
              </a:rPr>
              <a:t>Can indicate a moral and spiritual distinction. 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Exodus 13:9 </a:t>
            </a:r>
            <a:r>
              <a:rPr lang="en-US" i="1" dirty="0">
                <a:latin typeface="Arial Narrow" panose="020B0606020202030204" pitchFamily="34" charset="0"/>
              </a:rPr>
              <a:t>Passover.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Exodus 28:36-38 </a:t>
            </a:r>
            <a:r>
              <a:rPr lang="en-US" i="1" dirty="0">
                <a:latin typeface="Arial Narrow" panose="020B0606020202030204" pitchFamily="34" charset="0"/>
              </a:rPr>
              <a:t>Priestly garments.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2 Chronicles 26:19-20 </a:t>
            </a:r>
            <a:r>
              <a:rPr lang="en-US" i="1" dirty="0">
                <a:latin typeface="Arial Narrow" panose="020B0606020202030204" pitchFamily="34" charset="0"/>
              </a:rPr>
              <a:t>Uzziah’s leprosy.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0BE14F-87DC-4FDF-A529-1F350C95A61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13</a:t>
            </a:r>
          </a:p>
        </p:txBody>
      </p:sp>
    </p:spTree>
    <p:extLst>
      <p:ext uri="{BB962C8B-B14F-4D97-AF65-F5344CB8AC3E}">
        <p14:creationId xmlns:p14="http://schemas.microsoft.com/office/powerpoint/2010/main" val="196488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303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Demands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62" y="1295400"/>
            <a:ext cx="8573678" cy="5478423"/>
          </a:xfr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latin typeface="Arial Narrow" panose="020B0606020202030204" pitchFamily="34" charset="0"/>
              </a:rPr>
              <a:t>The totality of the human society was under threat of persecution if they did not receive the “</a:t>
            </a:r>
            <a:r>
              <a:rPr lang="en-US" b="1" dirty="0">
                <a:latin typeface="Arial Narrow" panose="020B0606020202030204" pitchFamily="34" charset="0"/>
              </a:rPr>
              <a:t>mark</a:t>
            </a:r>
            <a:r>
              <a:rPr lang="en-US" dirty="0">
                <a:latin typeface="Arial Narrow" panose="020B0606020202030204" pitchFamily="34" charset="0"/>
              </a:rPr>
              <a:t>.”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anose="020B0606020202030204" pitchFamily="34" charset="0"/>
              </a:rPr>
              <a:t>Whatever this mark was, it declared to those who saw it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that the one who had the mark was </a:t>
            </a:r>
            <a:r>
              <a:rPr lang="en-US" b="1" dirty="0">
                <a:latin typeface="Arial Narrow" panose="020B0606020202030204" pitchFamily="34" charset="0"/>
              </a:rPr>
              <a:t>loyal to the empire and emperor</a:t>
            </a:r>
            <a:r>
              <a:rPr lang="en-US" dirty="0">
                <a:latin typeface="Arial Narrow" panose="020B0606020202030204" pitchFamily="34" charset="0"/>
              </a:rPr>
              <a:t>!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anose="020B0606020202030204" pitchFamily="34" charset="0"/>
              </a:rPr>
              <a:t>Those who </a:t>
            </a:r>
            <a:r>
              <a:rPr lang="en-US" b="1" dirty="0">
                <a:latin typeface="Arial Narrow" panose="020B0606020202030204" pitchFamily="34" charset="0"/>
              </a:rPr>
              <a:t>worshipped</a:t>
            </a:r>
            <a:r>
              <a:rPr lang="en-US" dirty="0">
                <a:latin typeface="Arial Narrow" panose="020B0606020202030204" pitchFamily="34" charset="0"/>
              </a:rPr>
              <a:t> the beast – </a:t>
            </a:r>
            <a:r>
              <a:rPr lang="en-US" b="1" dirty="0">
                <a:latin typeface="Arial Narrow" panose="020B0606020202030204" pitchFamily="34" charset="0"/>
              </a:rPr>
              <a:t>belonged</a:t>
            </a:r>
            <a:r>
              <a:rPr lang="en-US" dirty="0">
                <a:latin typeface="Arial Narrow" panose="020B0606020202030204" pitchFamily="34" charset="0"/>
              </a:rPr>
              <a:t> to the beast.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anose="020B0606020202030204" pitchFamily="34" charset="0"/>
              </a:rPr>
              <a:t>Unqualified allegiance to Christ required God’s saints to prefer </a:t>
            </a:r>
            <a:r>
              <a:rPr lang="en-US" b="1" dirty="0">
                <a:latin typeface="Arial Narrow" panose="020B0606020202030204" pitchFamily="34" charset="0"/>
              </a:rPr>
              <a:t>suffering martyrdom </a:t>
            </a:r>
            <a:r>
              <a:rPr lang="en-US" dirty="0">
                <a:latin typeface="Arial Narrow" panose="020B0606020202030204" pitchFamily="34" charset="0"/>
              </a:rPr>
              <a:t>over </a:t>
            </a:r>
            <a:r>
              <a:rPr lang="en-US" b="1" dirty="0">
                <a:latin typeface="Arial Narrow" panose="020B0606020202030204" pitchFamily="34" charset="0"/>
              </a:rPr>
              <a:t>compromising</a:t>
            </a:r>
            <a:r>
              <a:rPr lang="en-US" dirty="0">
                <a:latin typeface="Arial Narrow" panose="020B0606020202030204" pitchFamily="34" charset="0"/>
              </a:rPr>
              <a:t> their faith! (NOTE: Revelation 2:10, 13; 12:11)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0CA4BF-B4A8-4A0B-8B86-74FC63742A4D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13</a:t>
            </a:r>
          </a:p>
        </p:txBody>
      </p:sp>
    </p:spTree>
    <p:extLst>
      <p:ext uri="{BB962C8B-B14F-4D97-AF65-F5344CB8AC3E}">
        <p14:creationId xmlns:p14="http://schemas.microsoft.com/office/powerpoint/2010/main" val="386444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68" y="1416253"/>
            <a:ext cx="8955464" cy="5170646"/>
          </a:xfr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000" dirty="0">
                <a:latin typeface="Arial Narrow" panose="020B0606020202030204" pitchFamily="34" charset="0"/>
              </a:rPr>
              <a:t>The mark stands for the name of his beast and the number.</a:t>
            </a:r>
          </a:p>
          <a:p>
            <a:pPr>
              <a:spcBef>
                <a:spcPts val="600"/>
              </a:spcBef>
            </a:pPr>
            <a:r>
              <a:rPr lang="en-US" sz="3000" dirty="0">
                <a:latin typeface="Arial Narrow" panose="020B0606020202030204" pitchFamily="34" charset="0"/>
              </a:rPr>
              <a:t>Those without the mark were </a:t>
            </a:r>
            <a:r>
              <a:rPr lang="en-US" sz="3000" b="1" dirty="0">
                <a:latin typeface="Arial Narrow" panose="020B0606020202030204" pitchFamily="34" charset="0"/>
              </a:rPr>
              <a:t>prohibited</a:t>
            </a:r>
            <a:r>
              <a:rPr lang="en-US" sz="3000" dirty="0">
                <a:latin typeface="Arial Narrow" panose="020B0606020202030204" pitchFamily="34" charset="0"/>
              </a:rPr>
              <a:t> from finding employment.</a:t>
            </a:r>
          </a:p>
          <a:p>
            <a:pPr>
              <a:spcBef>
                <a:spcPts val="600"/>
              </a:spcBef>
            </a:pPr>
            <a:r>
              <a:rPr lang="en-US" sz="3000" dirty="0">
                <a:latin typeface="Arial Narrow" panose="020B0606020202030204" pitchFamily="34" charset="0"/>
              </a:rPr>
              <a:t>Lucrative positions were </a:t>
            </a:r>
            <a:r>
              <a:rPr lang="en-US" sz="3000" b="1" dirty="0">
                <a:latin typeface="Arial Narrow" panose="020B0606020202030204" pitchFamily="34" charset="0"/>
              </a:rPr>
              <a:t>withheld</a:t>
            </a:r>
            <a:r>
              <a:rPr lang="en-US" sz="3000" dirty="0">
                <a:latin typeface="Arial Narrow" panose="020B0606020202030204" pitchFamily="34" charset="0"/>
              </a:rPr>
              <a:t> from them.</a:t>
            </a:r>
          </a:p>
          <a:p>
            <a:pPr>
              <a:spcBef>
                <a:spcPts val="600"/>
              </a:spcBef>
            </a:pPr>
            <a:r>
              <a:rPr lang="en-US" sz="3000" dirty="0">
                <a:latin typeface="Arial Narrow" panose="020B0606020202030204" pitchFamily="34" charset="0"/>
              </a:rPr>
              <a:t>They endured </a:t>
            </a:r>
            <a:r>
              <a:rPr lang="en-US" sz="3000" b="1" dirty="0">
                <a:latin typeface="Arial Narrow" panose="020B0606020202030204" pitchFamily="34" charset="0"/>
              </a:rPr>
              <a:t>economic discrimination.</a:t>
            </a:r>
          </a:p>
          <a:p>
            <a:pPr>
              <a:spcBef>
                <a:spcPts val="600"/>
              </a:spcBef>
            </a:pPr>
            <a:r>
              <a:rPr lang="en-US" sz="3000" dirty="0">
                <a:latin typeface="Arial Narrow" panose="020B0606020202030204" pitchFamily="34" charset="0"/>
              </a:rPr>
              <a:t>Why would one endure such </a:t>
            </a:r>
            <a:r>
              <a:rPr lang="en-US" sz="3000" b="1" dirty="0">
                <a:latin typeface="Arial Narrow" panose="020B0606020202030204" pitchFamily="34" charset="0"/>
              </a:rPr>
              <a:t>hardships</a:t>
            </a:r>
            <a:r>
              <a:rPr lang="en-US" sz="3000" dirty="0">
                <a:latin typeface="Arial Narrow" panose="020B0606020202030204" pitchFamily="34" charset="0"/>
              </a:rPr>
              <a:t>?</a:t>
            </a:r>
          </a:p>
          <a:p>
            <a:pPr>
              <a:spcBef>
                <a:spcPts val="600"/>
              </a:spcBef>
            </a:pPr>
            <a:r>
              <a:rPr lang="en-US" sz="3000" dirty="0">
                <a:latin typeface="Arial Narrow" panose="020B0606020202030204" pitchFamily="34" charset="0"/>
              </a:rPr>
              <a:t>Why not find a way to </a:t>
            </a:r>
            <a:r>
              <a:rPr lang="en-US" sz="3000" b="1" dirty="0">
                <a:latin typeface="Arial Narrow" panose="020B0606020202030204" pitchFamily="34" charset="0"/>
              </a:rPr>
              <a:t>appease</a:t>
            </a:r>
            <a:r>
              <a:rPr lang="en-US" sz="3000" dirty="0">
                <a:latin typeface="Arial Narrow" panose="020B0606020202030204" pitchFamily="34" charset="0"/>
              </a:rPr>
              <a:t> the</a:t>
            </a:r>
            <a:r>
              <a:rPr lang="en-US" sz="3000" i="1" dirty="0">
                <a:latin typeface="Arial Narrow" panose="020B0606020202030204" pitchFamily="34" charset="0"/>
              </a:rPr>
              <a:t> “god of this world” </a:t>
            </a:r>
            <a:r>
              <a:rPr lang="en-US" sz="3000" dirty="0">
                <a:latin typeface="Arial Narrow" panose="020B0606020202030204" pitchFamily="34" charset="0"/>
              </a:rPr>
              <a:t>and still </a:t>
            </a:r>
            <a:r>
              <a:rPr lang="en-US" sz="3000" b="1" dirty="0">
                <a:latin typeface="Arial Narrow" panose="020B0606020202030204" pitchFamily="34" charset="0"/>
              </a:rPr>
              <a:t>serve</a:t>
            </a:r>
            <a:r>
              <a:rPr lang="en-US" sz="3000" dirty="0">
                <a:latin typeface="Arial Narrow" panose="020B0606020202030204" pitchFamily="34" charset="0"/>
              </a:rPr>
              <a:t> Christ?</a:t>
            </a:r>
          </a:p>
          <a:p>
            <a:pPr>
              <a:spcBef>
                <a:spcPts val="600"/>
              </a:spcBef>
            </a:pPr>
            <a:r>
              <a:rPr lang="en-US" sz="3000" dirty="0">
                <a:latin typeface="Arial Narrow" panose="020B0606020202030204" pitchFamily="34" charset="0"/>
              </a:rPr>
              <a:t>Christians </a:t>
            </a:r>
            <a:r>
              <a:rPr lang="en-US" sz="3000" u="sng" dirty="0">
                <a:latin typeface="Arial Narrow" panose="020B0606020202030204" pitchFamily="34" charset="0"/>
              </a:rPr>
              <a:t>would not and could not</a:t>
            </a:r>
            <a:r>
              <a:rPr lang="en-US" sz="3000" dirty="0">
                <a:latin typeface="Arial Narrow" panose="020B0606020202030204" pitchFamily="34" charset="0"/>
              </a:rPr>
              <a:t> </a:t>
            </a:r>
            <a:r>
              <a:rPr lang="en-US" sz="3000" b="1" dirty="0">
                <a:latin typeface="Arial Narrow" panose="020B0606020202030204" pitchFamily="34" charset="0"/>
              </a:rPr>
              <a:t>compromise their faith</a:t>
            </a:r>
            <a:r>
              <a:rPr lang="en-US" sz="3000" dirty="0">
                <a:latin typeface="Arial Narrow" panose="020B0606020202030204" pitchFamily="34" charset="0"/>
              </a:rPr>
              <a:t> and </a:t>
            </a:r>
            <a:r>
              <a:rPr lang="en-US" sz="3000" b="1" dirty="0">
                <a:latin typeface="Arial Narrow" panose="020B0606020202030204" pitchFamily="34" charset="0"/>
              </a:rPr>
              <a:t>commitment</a:t>
            </a:r>
            <a:r>
              <a:rPr lang="en-US" sz="3000" dirty="0">
                <a:latin typeface="Arial Narrow" panose="020B0606020202030204" pitchFamily="34" charset="0"/>
              </a:rPr>
              <a:t> to the Lord! (NOTE: Revelation 12:11)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33841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Demands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7B726A-4E4E-40D1-9A85-0895597F01C5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13</a:t>
            </a:r>
          </a:p>
        </p:txBody>
      </p:sp>
    </p:spTree>
    <p:extLst>
      <p:ext uri="{BB962C8B-B14F-4D97-AF65-F5344CB8AC3E}">
        <p14:creationId xmlns:p14="http://schemas.microsoft.com/office/powerpoint/2010/main" val="324531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315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61170" y="1904211"/>
            <a:ext cx="5410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Here is wisdom. He that hath understanding, let him count the number of the beast; for it is the number of a man: and his number is </a:t>
            </a:r>
            <a:r>
              <a:rPr lang="en-US" sz="3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Six hundred and sixty and six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46649"/>
            <a:ext cx="8229600" cy="769441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13:18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05C46-F439-4B0F-8EAC-DFDA116DA7D9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13</a:t>
            </a:r>
          </a:p>
        </p:txBody>
      </p:sp>
    </p:spTree>
    <p:extLst>
      <p:ext uri="{BB962C8B-B14F-4D97-AF65-F5344CB8AC3E}">
        <p14:creationId xmlns:p14="http://schemas.microsoft.com/office/powerpoint/2010/main" val="129086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1885</Words>
  <Application>Microsoft Office PowerPoint</Application>
  <PresentationFormat>On-screen Show (4:3)</PresentationFormat>
  <Paragraphs>117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Calibri</vt:lpstr>
      <vt:lpstr>Corbel</vt:lpstr>
      <vt:lpstr>Times New Roman</vt:lpstr>
      <vt:lpstr>1_Office Theme</vt:lpstr>
      <vt:lpstr>Depth</vt:lpstr>
      <vt:lpstr>A Study Of  The Book Of Revelation</vt:lpstr>
      <vt:lpstr>Revelation 13:16</vt:lpstr>
      <vt:lpstr>Revelation 13:17</vt:lpstr>
      <vt:lpstr>Mark Of The Beast</vt:lpstr>
      <vt:lpstr>Mark Of The Beast</vt:lpstr>
      <vt:lpstr>Mark Of The Beast</vt:lpstr>
      <vt:lpstr>The Demands</vt:lpstr>
      <vt:lpstr>The Demands</vt:lpstr>
      <vt:lpstr>Revelation 13:18</vt:lpstr>
      <vt:lpstr>The Number 666</vt:lpstr>
      <vt:lpstr>The Number 666</vt:lpstr>
      <vt:lpstr>The Number 666</vt:lpstr>
      <vt:lpstr>The Number 666</vt:lpstr>
      <vt:lpstr>Numbers In The Book Of Revelation</vt:lpstr>
      <vt:lpstr>The Number 666</vt:lpstr>
      <vt:lpstr>The Number 666</vt:lpstr>
      <vt:lpstr>“Here Is Wisdom …” (cf. Matthew 6:24; 12:30)</vt:lpstr>
      <vt:lpstr>“Here Is Wisdom …” (cf. Matthew 6:24; 12:30)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mgalloway2715@gmail.com</dc:creator>
  <cp:lastModifiedBy>Richard Lidh</cp:lastModifiedBy>
  <cp:revision>17</cp:revision>
  <cp:lastPrinted>2021-03-06T19:25:44Z</cp:lastPrinted>
  <dcterms:created xsi:type="dcterms:W3CDTF">2021-02-28T18:57:33Z</dcterms:created>
  <dcterms:modified xsi:type="dcterms:W3CDTF">2021-03-08T03:57:24Z</dcterms:modified>
</cp:coreProperties>
</file>